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2"/>
  </p:notesMasterIdLst>
  <p:handoutMasterIdLst>
    <p:handoutMasterId r:id="rId73"/>
  </p:handoutMasterIdLst>
  <p:sldIdLst>
    <p:sldId id="681" r:id="rId5"/>
    <p:sldId id="743" r:id="rId6"/>
    <p:sldId id="773" r:id="rId7"/>
    <p:sldId id="817" r:id="rId8"/>
    <p:sldId id="881" r:id="rId9"/>
    <p:sldId id="882" r:id="rId10"/>
    <p:sldId id="744" r:id="rId11"/>
    <p:sldId id="752" r:id="rId12"/>
    <p:sldId id="753" r:id="rId13"/>
    <p:sldId id="892" r:id="rId14"/>
    <p:sldId id="893" r:id="rId15"/>
    <p:sldId id="894" r:id="rId16"/>
    <p:sldId id="758" r:id="rId17"/>
    <p:sldId id="895" r:id="rId18"/>
    <p:sldId id="834" r:id="rId19"/>
    <p:sldId id="835" r:id="rId20"/>
    <p:sldId id="869" r:id="rId21"/>
    <p:sldId id="836" r:id="rId22"/>
    <p:sldId id="837" r:id="rId23"/>
    <p:sldId id="833" r:id="rId24"/>
    <p:sldId id="757" r:id="rId25"/>
    <p:sldId id="888" r:id="rId26"/>
    <p:sldId id="762" r:id="rId27"/>
    <p:sldId id="813" r:id="rId28"/>
    <p:sldId id="761" r:id="rId29"/>
    <p:sldId id="759" r:id="rId30"/>
    <p:sldId id="885" r:id="rId31"/>
    <p:sldId id="696" r:id="rId32"/>
    <p:sldId id="700" r:id="rId33"/>
    <p:sldId id="889" r:id="rId34"/>
    <p:sldId id="890" r:id="rId35"/>
    <p:sldId id="760" r:id="rId36"/>
    <p:sldId id="774" r:id="rId37"/>
    <p:sldId id="829" r:id="rId38"/>
    <p:sldId id="766" r:id="rId39"/>
    <p:sldId id="812" r:id="rId40"/>
    <p:sldId id="884" r:id="rId41"/>
    <p:sldId id="870" r:id="rId42"/>
    <p:sldId id="824" r:id="rId43"/>
    <p:sldId id="819" r:id="rId44"/>
    <p:sldId id="854" r:id="rId45"/>
    <p:sldId id="825" r:id="rId46"/>
    <p:sldId id="820" r:id="rId47"/>
    <p:sldId id="858" r:id="rId48"/>
    <p:sldId id="851" r:id="rId49"/>
    <p:sldId id="826" r:id="rId50"/>
    <p:sldId id="821" r:id="rId51"/>
    <p:sldId id="859" r:id="rId52"/>
    <p:sldId id="852" r:id="rId53"/>
    <p:sldId id="815" r:id="rId54"/>
    <p:sldId id="871" r:id="rId55"/>
    <p:sldId id="770" r:id="rId56"/>
    <p:sldId id="872" r:id="rId57"/>
    <p:sldId id="873" r:id="rId58"/>
    <p:sldId id="875" r:id="rId59"/>
    <p:sldId id="876" r:id="rId60"/>
    <p:sldId id="877" r:id="rId61"/>
    <p:sldId id="878" r:id="rId62"/>
    <p:sldId id="879" r:id="rId63"/>
    <p:sldId id="880" r:id="rId64"/>
    <p:sldId id="771" r:id="rId65"/>
    <p:sldId id="883" r:id="rId66"/>
    <p:sldId id="886" r:id="rId67"/>
    <p:sldId id="861" r:id="rId68"/>
    <p:sldId id="806" r:id="rId69"/>
    <p:sldId id="891" r:id="rId70"/>
    <p:sldId id="887" r:id="rId71"/>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92"/>
            <p14:sldId id="893"/>
            <p14:sldId id="894"/>
            <p14:sldId id="758"/>
            <p14:sldId id="895"/>
            <p14:sldId id="834"/>
            <p14:sldId id="835"/>
            <p14:sldId id="869"/>
            <p14:sldId id="836"/>
            <p14:sldId id="837"/>
            <p14:sldId id="833"/>
            <p14:sldId id="757"/>
            <p14:sldId id="888"/>
            <p14:sldId id="762"/>
            <p14:sldId id="813"/>
            <p14:sldId id="761"/>
            <p14:sldId id="759"/>
            <p14:sldId id="885"/>
            <p14:sldId id="696"/>
            <p14:sldId id="700"/>
            <p14:sldId id="889"/>
            <p14:sldId id="890"/>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86"/>
            <p14:sldId id="861"/>
            <p14:sldId id="806"/>
            <p14:sldId id="891"/>
            <p14:sldId id="8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EFF"/>
    <a:srgbClr val="000000"/>
    <a:srgbClr val="122D46"/>
    <a:srgbClr val="08174D"/>
    <a:srgbClr val="5A6489"/>
    <a:srgbClr val="FF5960"/>
    <a:srgbClr val="003F7F"/>
    <a:srgbClr val="548235"/>
    <a:srgbClr val="44546A"/>
    <a:srgbClr val="FF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15" autoAdjust="0"/>
    <p:restoredTop sz="76672" autoAdjust="0"/>
  </p:normalViewPr>
  <p:slideViewPr>
    <p:cSldViewPr snapToGrid="0">
      <p:cViewPr varScale="1">
        <p:scale>
          <a:sx n="87" d="100"/>
          <a:sy n="87" d="100"/>
        </p:scale>
        <p:origin x="762" y="78"/>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21/10/2023</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21/10/2023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de paradigme : compétences, projets, etc.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89137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504922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48</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49</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50</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Ecotag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202131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8238" r="8238"/>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9C0AE22D-CED9-243C-251F-69DD96ED2E3E}"/>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E00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483054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21/10/2023</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21/10/2023</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7.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34.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hart" Target="../charts/chart3.xml"/><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hart" Target="../charts/chart4.xml"/><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47.png"/><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hart" Target="../charts/chart5.xml"/><Relationship Id="rId7"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47.png"/><Relationship Id="rId9" Type="http://schemas.openxmlformats.org/officeDocument/2006/relationships/image" Target="../media/image45.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chart" Target="../charts/chart6.xml"/><Relationship Id="rId7"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hart" Target="../charts/chart7.xml"/><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hart" Target="../charts/chart8.xml"/><Relationship Id="rId7"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2.png"/><Relationship Id="rId7"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4.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xaFrance/dailyclean"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hyperlink" Target="https://github.com/AxaFrance/slimfaas" TargetMode="External"/><Relationship Id="rId4" Type="http://schemas.openxmlformats.org/officeDocument/2006/relationships/hyperlink" Target="https://github.com/AxaFrance/ecota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69187" y="6086375"/>
            <a:ext cx="4425963" cy="523220"/>
          </a:xfrm>
          <a:prstGeom prst="rect">
            <a:avLst/>
          </a:prstGeom>
          <a:noFill/>
        </p:spPr>
        <p:txBody>
          <a:bodyPr wrap="square" rtlCol="0">
            <a:spAutoFit/>
          </a:bodyPr>
          <a:lstStyle/>
          <a:p>
            <a:pPr lvl="0" algn="r">
              <a:defRPr/>
            </a:pPr>
            <a:r>
              <a:rPr lang="en-US" sz="2800" dirty="0">
                <a:solidFill>
                  <a:schemeClr val="bg1">
                    <a:lumMod val="65000"/>
                  </a:schemeClr>
                </a:solidFill>
              </a:rPr>
              <a:t>2023</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04C8D40-A31C-47CF-8C7A-25BC27A3D62D}"/>
              </a:ext>
            </a:extLst>
          </p:cNvPr>
          <p:cNvPicPr>
            <a:picLocks noChangeAspect="1"/>
          </p:cNvPicPr>
          <p:nvPr/>
        </p:nvPicPr>
        <p:blipFill>
          <a:blip r:embed="rId3"/>
          <a:stretch>
            <a:fillRect/>
          </a:stretch>
        </p:blipFill>
        <p:spPr>
          <a:xfrm>
            <a:off x="2857500" y="2697559"/>
            <a:ext cx="661194" cy="661194"/>
          </a:xfrm>
          <a:prstGeom prst="rect">
            <a:avLst/>
          </a:prstGeom>
        </p:spPr>
      </p:pic>
      <p:sp>
        <p:nvSpPr>
          <p:cNvPr id="4" name="Rectangle 3">
            <a:extLst>
              <a:ext uri="{FF2B5EF4-FFF2-40B4-BE49-F238E27FC236}">
                <a16:creationId xmlns:a16="http://schemas.microsoft.com/office/drawing/2014/main" id="{6FE97F52-FBDD-4F3C-3B1F-C1D0480CB2C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00302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5653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21308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6443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8216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3519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4202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20595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1677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7852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3335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4379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9543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50227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6619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46219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444700-C13B-4B4E-8610-D99942DAA84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24" name="Image 23">
            <a:extLst>
              <a:ext uri="{FF2B5EF4-FFF2-40B4-BE49-F238E27FC236}">
                <a16:creationId xmlns:a16="http://schemas.microsoft.com/office/drawing/2014/main" id="{492B599E-877C-4E06-A922-CAA5D95FAD70}"/>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59FB962B-D21A-1A09-90E3-00187CD76C75}"/>
              </a:ext>
            </a:extLst>
          </p:cNvPr>
          <p:cNvSpPr/>
          <p:nvPr/>
        </p:nvSpPr>
        <p:spPr>
          <a:xfrm>
            <a:off x="-53169" y="6356773"/>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5"/>
          <a:stretch>
            <a:fillRect/>
          </a:stretch>
        </p:blipFill>
        <p:spPr>
          <a:xfrm rot="5400000">
            <a:off x="11298176" y="6000037"/>
            <a:ext cx="1021513" cy="76613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9402645" y="6539564"/>
            <a:ext cx="2736186" cy="307777"/>
          </a:xfrm>
          <a:prstGeom prst="rect">
            <a:avLst/>
          </a:prstGeom>
          <a:noFill/>
        </p:spPr>
        <p:txBody>
          <a:bodyPr wrap="square" rtlCol="0">
            <a:spAutoFit/>
          </a:bodyPr>
          <a:lstStyle/>
          <a:p>
            <a:r>
              <a:rPr lang="en-US" sz="1400" dirty="0"/>
              <a:t>Source : François Chollet</a:t>
            </a:r>
          </a:p>
        </p:txBody>
      </p:sp>
    </p:spTree>
    <p:extLst>
      <p:ext uri="{BB962C8B-B14F-4D97-AF65-F5344CB8AC3E}">
        <p14:creationId xmlns:p14="http://schemas.microsoft.com/office/powerpoint/2010/main" val="532240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1421344"/>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227630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915561"/>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915560"/>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98623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8412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4480453"/>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4480452"/>
            <a:ext cx="1432828" cy="584775"/>
          </a:xfrm>
          <a:prstGeom prst="rect">
            <a:avLst/>
          </a:prstGeom>
          <a:noFill/>
        </p:spPr>
        <p:txBody>
          <a:bodyPr wrap="none" rtlCol="0">
            <a:spAutoFit/>
          </a:bodyPr>
          <a:lstStyle/>
          <a:p>
            <a:r>
              <a:rPr lang="en-US" sz="3200" dirty="0"/>
              <a:t>Answer</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5239489"/>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7E3DF1-09CD-D0A6-0E8C-EC8677673D36}"/>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1) </a:t>
            </a:r>
            <a:r>
              <a:rPr lang="fr-FR" sz="3600" dirty="0" err="1"/>
              <a:t>Paradigm</a:t>
            </a:r>
            <a:r>
              <a:rPr lang="fr-FR" sz="3600" dirty="0"/>
              <a:t> shift : </a:t>
            </a:r>
            <a:r>
              <a:rPr lang="fr-FR" sz="3600" dirty="0" err="1"/>
              <a:t>Skills</a:t>
            </a:r>
            <a:endParaRPr lang="fr-FR" sz="3600" dirty="0"/>
          </a:p>
        </p:txBody>
      </p:sp>
      <p:pic>
        <p:nvPicPr>
          <p:cNvPr id="3" name="Image 2">
            <a:extLst>
              <a:ext uri="{FF2B5EF4-FFF2-40B4-BE49-F238E27FC236}">
                <a16:creationId xmlns:a16="http://schemas.microsoft.com/office/drawing/2014/main" id="{92B1DF00-5F51-FBE2-F813-5697E9EB84E6}"/>
              </a:ext>
            </a:extLst>
          </p:cNvPr>
          <p:cNvPicPr>
            <a:picLocks noChangeAspect="1"/>
          </p:cNvPicPr>
          <p:nvPr/>
        </p:nvPicPr>
        <p:blipFill>
          <a:blip r:embed="rId4"/>
          <a:stretch>
            <a:fillRect/>
          </a:stretch>
        </p:blipFill>
        <p:spPr>
          <a:xfrm>
            <a:off x="1997889" y="126603"/>
            <a:ext cx="661194" cy="661194"/>
          </a:xfrm>
          <a:prstGeom prst="rect">
            <a:avLst/>
          </a:prstGeom>
        </p:spPr>
      </p:pic>
      <p:sp>
        <p:nvSpPr>
          <p:cNvPr id="5" name="Rectangle 4">
            <a:extLst>
              <a:ext uri="{FF2B5EF4-FFF2-40B4-BE49-F238E27FC236}">
                <a16:creationId xmlns:a16="http://schemas.microsoft.com/office/drawing/2014/main" id="{F136F418-81AC-CC2B-3946-707BCCEF2C9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71883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Rectangle 2">
            <a:extLst>
              <a:ext uri="{FF2B5EF4-FFF2-40B4-BE49-F238E27FC236}">
                <a16:creationId xmlns:a16="http://schemas.microsoft.com/office/drawing/2014/main" id="{4A14016C-0C13-6CAF-2120-ABEC742731F5}"/>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pic>
        <p:nvPicPr>
          <p:cNvPr id="4" name="Image 3">
            <a:extLst>
              <a:ext uri="{FF2B5EF4-FFF2-40B4-BE49-F238E27FC236}">
                <a16:creationId xmlns:a16="http://schemas.microsoft.com/office/drawing/2014/main" id="{0B06DD59-3F8E-FB19-1D29-27734390D354}"/>
              </a:ext>
            </a:extLst>
          </p:cNvPr>
          <p:cNvPicPr>
            <a:picLocks noChangeAspect="1"/>
          </p:cNvPicPr>
          <p:nvPr/>
        </p:nvPicPr>
        <p:blipFill>
          <a:blip r:embed="rId4"/>
          <a:stretch>
            <a:fillRect/>
          </a:stretch>
        </p:blipFill>
        <p:spPr>
          <a:xfrm>
            <a:off x="2917428" y="126603"/>
            <a:ext cx="661194" cy="661194"/>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2">
                    <a:lumMod val="25000"/>
                  </a:schemeClr>
                </a:solidFill>
              </a:rPr>
              <a:t>Ecotag</a:t>
            </a: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398003" y="1828800"/>
            <a:ext cx="11395994" cy="35909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D780D6ED-EEC8-4BD3-80D7-404731776FE9}"/>
              </a:ext>
            </a:extLst>
          </p:cNvPr>
          <p:cNvPicPr>
            <a:picLocks noChangeAspect="1"/>
          </p:cNvPicPr>
          <p:nvPr/>
        </p:nvPicPr>
        <p:blipFill>
          <a:blip r:embed="rId4"/>
          <a:stretch>
            <a:fillRect/>
          </a:stretch>
        </p:blipFill>
        <p:spPr>
          <a:xfrm>
            <a:off x="2573743" y="126603"/>
            <a:ext cx="661194" cy="661194"/>
          </a:xfrm>
          <a:prstGeom prst="rect">
            <a:avLst/>
          </a:prstGeom>
        </p:spPr>
      </p:pic>
      <p:sp>
        <p:nvSpPr>
          <p:cNvPr id="2" name="Rectangle 1">
            <a:extLst>
              <a:ext uri="{FF2B5EF4-FFF2-40B4-BE49-F238E27FC236}">
                <a16:creationId xmlns:a16="http://schemas.microsoft.com/office/drawing/2014/main" id="{604AE102-2AAB-4374-16BB-3178F51707F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4386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7F28889-36A4-4C14-B751-F6C3677C828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10" name="Image 9">
            <a:extLst>
              <a:ext uri="{FF2B5EF4-FFF2-40B4-BE49-F238E27FC236}">
                <a16:creationId xmlns:a16="http://schemas.microsoft.com/office/drawing/2014/main" id="{432111BD-56E3-480F-B447-DF71CB562E85}"/>
              </a:ext>
            </a:extLst>
          </p:cNvPr>
          <p:cNvPicPr>
            <a:picLocks noChangeAspect="1"/>
          </p:cNvPicPr>
          <p:nvPr/>
        </p:nvPicPr>
        <p:blipFill>
          <a:blip r:embed="rId2"/>
          <a:stretch>
            <a:fillRect/>
          </a:stretch>
        </p:blipFill>
        <p:spPr>
          <a:xfrm>
            <a:off x="3078601" y="315992"/>
            <a:ext cx="531587" cy="436347"/>
          </a:xfrm>
          <a:prstGeom prst="rect">
            <a:avLst/>
          </a:prstGeom>
        </p:spPr>
      </p:pic>
      <p:sp>
        <p:nvSpPr>
          <p:cNvPr id="11" name="ZoneTexte 10">
            <a:extLst>
              <a:ext uri="{FF2B5EF4-FFF2-40B4-BE49-F238E27FC236}">
                <a16:creationId xmlns:a16="http://schemas.microsoft.com/office/drawing/2014/main" id="{1F9E0EA9-5341-4252-AD1F-3202B5C6F9D8}"/>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13" name="Connecteur droit avec flèche 26">
            <a:extLst>
              <a:ext uri="{FF2B5EF4-FFF2-40B4-BE49-F238E27FC236}">
                <a16:creationId xmlns:a16="http://schemas.microsoft.com/office/drawing/2014/main" id="{675B7B76-A27C-471A-896A-EE9DA59C0B37}"/>
              </a:ext>
            </a:extLst>
          </p:cNvPr>
          <p:cNvCxnSpPr>
            <a:cxnSpLocks/>
            <a:stCxn id="33" idx="0"/>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26">
            <a:extLst>
              <a:ext uri="{FF2B5EF4-FFF2-40B4-BE49-F238E27FC236}">
                <a16:creationId xmlns:a16="http://schemas.microsoft.com/office/drawing/2014/main" id="{49C5D7D8-79F9-4A8E-AFE4-2E7774B6CD16}"/>
              </a:ext>
            </a:extLst>
          </p:cNvPr>
          <p:cNvCxnSpPr>
            <a:cxnSpLocks/>
            <a:stCxn id="2" idx="1"/>
            <a:endCxn id="7" idx="0"/>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40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585694BF-8519-6B26-A26F-5003D91AC136}"/>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CAF31EFE-A66F-BE55-8842-E7682582A6B6}"/>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0B1258AE-1AAC-F65B-CF5E-3CA6714F6ABA}"/>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5" name="Connecteur droit avec flèche 26">
            <a:extLst>
              <a:ext uri="{FF2B5EF4-FFF2-40B4-BE49-F238E27FC236}">
                <a16:creationId xmlns:a16="http://schemas.microsoft.com/office/drawing/2014/main" id="{D917B58E-D327-69E6-DCC1-534C95A7ED88}"/>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 name="Connecteur droit avec flèche 26">
            <a:extLst>
              <a:ext uri="{FF2B5EF4-FFF2-40B4-BE49-F238E27FC236}">
                <a16:creationId xmlns:a16="http://schemas.microsoft.com/office/drawing/2014/main" id="{A50CFB52-9179-B512-C419-344432FA33E6}"/>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49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AEE7A450-44C4-8778-5BE1-88CEDB154A9D}"/>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73370640-12DE-4C68-E8CA-22C319E5ED6B}"/>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DF5D96A3-7C89-3FCC-E4D3-395C0F26B1FC}"/>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B2B7133A-6FF0-9755-B8F8-3FBF35BD01D9}"/>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31225DB3-87E9-D27D-28D6-E8B6A80F321E}"/>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1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ectangle 1">
            <a:extLst>
              <a:ext uri="{FF2B5EF4-FFF2-40B4-BE49-F238E27FC236}">
                <a16:creationId xmlns:a16="http://schemas.microsoft.com/office/drawing/2014/main" id="{47E9903E-796E-715E-6943-B23A313F4077}"/>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pic>
        <p:nvPicPr>
          <p:cNvPr id="3" name="Image 2">
            <a:extLst>
              <a:ext uri="{FF2B5EF4-FFF2-40B4-BE49-F238E27FC236}">
                <a16:creationId xmlns:a16="http://schemas.microsoft.com/office/drawing/2014/main" id="{E781F05A-E766-BEB4-C9CC-C757C1968A57}"/>
              </a:ext>
            </a:extLst>
          </p:cNvPr>
          <p:cNvPicPr>
            <a:picLocks noChangeAspect="1"/>
          </p:cNvPicPr>
          <p:nvPr/>
        </p:nvPicPr>
        <p:blipFill>
          <a:blip r:embed="rId3"/>
          <a:stretch>
            <a:fillRect/>
          </a:stretch>
        </p:blipFill>
        <p:spPr>
          <a:xfrm>
            <a:off x="3078601" y="315992"/>
            <a:ext cx="531587" cy="436347"/>
          </a:xfrm>
          <a:prstGeom prst="rect">
            <a:avLst/>
          </a:prstGeom>
        </p:spPr>
      </p:pic>
      <p:sp>
        <p:nvSpPr>
          <p:cNvPr id="4" name="ZoneTexte 3">
            <a:extLst>
              <a:ext uri="{FF2B5EF4-FFF2-40B4-BE49-F238E27FC236}">
                <a16:creationId xmlns:a16="http://schemas.microsoft.com/office/drawing/2014/main" id="{9334335B-E067-DBE2-8C9A-28D6EBBAA4FF}"/>
              </a:ext>
            </a:extLst>
          </p:cNvPr>
          <p:cNvSpPr txBox="1"/>
          <p:nvPr/>
        </p:nvSpPr>
        <p:spPr>
          <a:xfrm>
            <a:off x="2852074" y="-6227"/>
            <a:ext cx="984640" cy="338554"/>
          </a:xfrm>
          <a:prstGeom prst="rect">
            <a:avLst/>
          </a:prstGeom>
          <a:noFill/>
        </p:spPr>
        <p:txBody>
          <a:bodyPr wrap="square">
            <a:spAutoFit/>
          </a:bodyPr>
          <a:lstStyle/>
          <a:p>
            <a:pPr algn="ctr"/>
            <a:r>
              <a:rPr lang="en-US" sz="1600" dirty="0">
                <a:solidFill>
                  <a:schemeClr val="bg1"/>
                </a:solidFill>
              </a:rPr>
              <a:t>Labelling</a:t>
            </a:r>
          </a:p>
        </p:txBody>
      </p:sp>
      <p:cxnSp>
        <p:nvCxnSpPr>
          <p:cNvPr id="8" name="Connecteur droit avec flèche 26">
            <a:extLst>
              <a:ext uri="{FF2B5EF4-FFF2-40B4-BE49-F238E27FC236}">
                <a16:creationId xmlns:a16="http://schemas.microsoft.com/office/drawing/2014/main" id="{0CE71225-7501-9C4B-6C3F-FC4D0C45DC92}"/>
              </a:ext>
            </a:extLst>
          </p:cNvPr>
          <p:cNvCxnSpPr>
            <a:cxnSpLocks/>
            <a:endCxn id="2" idx="3"/>
          </p:cNvCxnSpPr>
          <p:nvPr/>
        </p:nvCxnSpPr>
        <p:spPr>
          <a:xfrm flipH="1" flipV="1">
            <a:off x="3784450" y="437585"/>
            <a:ext cx="1076248" cy="622590"/>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necteur droit avec flèche 26">
            <a:extLst>
              <a:ext uri="{FF2B5EF4-FFF2-40B4-BE49-F238E27FC236}">
                <a16:creationId xmlns:a16="http://schemas.microsoft.com/office/drawing/2014/main" id="{B5EFC8C0-521A-4428-D995-6BBC0C8ADB0D}"/>
              </a:ext>
            </a:extLst>
          </p:cNvPr>
          <p:cNvCxnSpPr>
            <a:cxnSpLocks/>
            <a:stCxn id="2" idx="1"/>
          </p:cNvCxnSpPr>
          <p:nvPr/>
        </p:nvCxnSpPr>
        <p:spPr>
          <a:xfrm flipH="1">
            <a:off x="1934684" y="437585"/>
            <a:ext cx="969656" cy="622589"/>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37852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6124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92258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70965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10717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0148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7114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5" idx="1"/>
          </p:cNvCxnSpPr>
          <p:nvPr/>
        </p:nvCxnSpPr>
        <p:spPr>
          <a:xfrm>
            <a:off x="6919110" y="2651052"/>
            <a:ext cx="1087523"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2" idx="3"/>
          </p:cNvCxnSpPr>
          <p:nvPr/>
        </p:nvCxnSpPr>
        <p:spPr>
          <a:xfrm flipH="1">
            <a:off x="3267209" y="2651052"/>
            <a:ext cx="1228359"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28999" y="1324865"/>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590199" y="13440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 name="Rounded Rectangle 44">
            <a:extLst>
              <a:ext uri="{FF2B5EF4-FFF2-40B4-BE49-F238E27FC236}">
                <a16:creationId xmlns:a16="http://schemas.microsoft.com/office/drawing/2014/main" id="{ECE643B4-61AF-3733-8039-0237A0938B0F}"/>
              </a:ext>
            </a:extLst>
          </p:cNvPr>
          <p:cNvSpPr/>
          <p:nvPr/>
        </p:nvSpPr>
        <p:spPr>
          <a:xfrm>
            <a:off x="2070571" y="2239110"/>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3" name="Rectangle 2">
            <a:extLst>
              <a:ext uri="{FF2B5EF4-FFF2-40B4-BE49-F238E27FC236}">
                <a16:creationId xmlns:a16="http://schemas.microsoft.com/office/drawing/2014/main" id="{522335CA-2733-53B1-9394-B8C339151EA7}"/>
              </a:ext>
            </a:extLst>
          </p:cNvPr>
          <p:cNvSpPr/>
          <p:nvPr/>
        </p:nvSpPr>
        <p:spPr>
          <a:xfrm>
            <a:off x="450681" y="2406507"/>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4" name="Rectangle 3">
            <a:extLst>
              <a:ext uri="{FF2B5EF4-FFF2-40B4-BE49-F238E27FC236}">
                <a16:creationId xmlns:a16="http://schemas.microsoft.com/office/drawing/2014/main" id="{A47A1D28-B290-3AD0-3241-029B73BB090C}"/>
              </a:ext>
            </a:extLst>
          </p:cNvPr>
          <p:cNvSpPr/>
          <p:nvPr/>
        </p:nvSpPr>
        <p:spPr>
          <a:xfrm>
            <a:off x="9590199" y="2406507"/>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5" name="Rounded Rectangle 44">
            <a:extLst>
              <a:ext uri="{FF2B5EF4-FFF2-40B4-BE49-F238E27FC236}">
                <a16:creationId xmlns:a16="http://schemas.microsoft.com/office/drawing/2014/main" id="{8B31C066-D6ED-6B00-6DFD-759464A699DC}"/>
              </a:ext>
            </a:extLst>
          </p:cNvPr>
          <p:cNvSpPr/>
          <p:nvPr/>
        </p:nvSpPr>
        <p:spPr>
          <a:xfrm>
            <a:off x="8006633" y="2246311"/>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6" name="Connecteur droit avec flèche 5">
            <a:extLst>
              <a:ext uri="{FF2B5EF4-FFF2-40B4-BE49-F238E27FC236}">
                <a16:creationId xmlns:a16="http://schemas.microsoft.com/office/drawing/2014/main" id="{9A032102-E0ED-15F6-FF44-2552354B11D0}"/>
              </a:ext>
            </a:extLst>
          </p:cNvPr>
          <p:cNvCxnSpPr>
            <a:cxnSpLocks/>
            <a:stCxn id="2" idx="1"/>
            <a:endCxn id="3" idx="3"/>
          </p:cNvCxnSpPr>
          <p:nvPr/>
        </p:nvCxnSpPr>
        <p:spPr>
          <a:xfrm flipH="1">
            <a:off x="1733212" y="2651052"/>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C972C828-7F9D-394D-A68C-FE40C3507285}"/>
              </a:ext>
            </a:extLst>
          </p:cNvPr>
          <p:cNvCxnSpPr>
            <a:cxnSpLocks/>
            <a:stCxn id="5" idx="3"/>
            <a:endCxn id="4" idx="1"/>
          </p:cNvCxnSpPr>
          <p:nvPr/>
        </p:nvCxnSpPr>
        <p:spPr>
          <a:xfrm>
            <a:off x="9203271" y="2658253"/>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211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8" idx="1"/>
          </p:cNvCxnSpPr>
          <p:nvPr/>
        </p:nvCxnSpPr>
        <p:spPr>
          <a:xfrm>
            <a:off x="6698009" y="728654"/>
            <a:ext cx="1839334" cy="260792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0" idx="3"/>
          </p:cNvCxnSpPr>
          <p:nvPr/>
        </p:nvCxnSpPr>
        <p:spPr>
          <a:xfrm flipH="1">
            <a:off x="3229105" y="728654"/>
            <a:ext cx="1609300" cy="2637494"/>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451785" y="2100423"/>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9927445" y="2010454"/>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0" idx="3"/>
          </p:cNvCxnSpPr>
          <p:nvPr/>
        </p:nvCxnSpPr>
        <p:spPr>
          <a:xfrm flipH="1">
            <a:off x="3229105" y="2159139"/>
            <a:ext cx="1616851" cy="120700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0" idx="3"/>
          </p:cNvCxnSpPr>
          <p:nvPr/>
        </p:nvCxnSpPr>
        <p:spPr>
          <a:xfrm flipH="1" flipV="1">
            <a:off x="3229105" y="3366148"/>
            <a:ext cx="1616851" cy="192239"/>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8" idx="1"/>
          </p:cNvCxnSpPr>
          <p:nvPr/>
        </p:nvCxnSpPr>
        <p:spPr>
          <a:xfrm>
            <a:off x="6705560" y="2159139"/>
            <a:ext cx="1831783" cy="117743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8" idx="1"/>
          </p:cNvCxnSpPr>
          <p:nvPr/>
        </p:nvCxnSpPr>
        <p:spPr>
          <a:xfrm flipV="1">
            <a:off x="6705560" y="3336575"/>
            <a:ext cx="1831783" cy="22181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0" idx="3"/>
          </p:cNvCxnSpPr>
          <p:nvPr/>
        </p:nvCxnSpPr>
        <p:spPr>
          <a:xfrm flipH="1" flipV="1">
            <a:off x="3229105" y="3366148"/>
            <a:ext cx="1586509" cy="2333450"/>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8" idx="1"/>
          </p:cNvCxnSpPr>
          <p:nvPr/>
        </p:nvCxnSpPr>
        <p:spPr>
          <a:xfrm flipV="1">
            <a:off x="6682769" y="3336575"/>
            <a:ext cx="1854574" cy="2363023"/>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0" name="Rounded Rectangle 44">
            <a:extLst>
              <a:ext uri="{FF2B5EF4-FFF2-40B4-BE49-F238E27FC236}">
                <a16:creationId xmlns:a16="http://schemas.microsoft.com/office/drawing/2014/main" id="{8A4B01F0-EAC7-D11E-78CA-4CD1A59401CC}"/>
              </a:ext>
            </a:extLst>
          </p:cNvPr>
          <p:cNvSpPr/>
          <p:nvPr/>
        </p:nvSpPr>
        <p:spPr>
          <a:xfrm>
            <a:off x="2032467" y="2954206"/>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sp>
        <p:nvSpPr>
          <p:cNvPr id="11" name="Rectangle 10">
            <a:extLst>
              <a:ext uri="{FF2B5EF4-FFF2-40B4-BE49-F238E27FC236}">
                <a16:creationId xmlns:a16="http://schemas.microsoft.com/office/drawing/2014/main" id="{48D4A636-78DA-F490-D009-4954B77252CF}"/>
              </a:ext>
            </a:extLst>
          </p:cNvPr>
          <p:cNvSpPr/>
          <p:nvPr/>
        </p:nvSpPr>
        <p:spPr>
          <a:xfrm>
            <a:off x="412577" y="3121603"/>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12" name="Rectangle 11">
            <a:extLst>
              <a:ext uri="{FF2B5EF4-FFF2-40B4-BE49-F238E27FC236}">
                <a16:creationId xmlns:a16="http://schemas.microsoft.com/office/drawing/2014/main" id="{5672C13A-5119-A10B-851D-1759A93DBC88}"/>
              </a:ext>
            </a:extLst>
          </p:cNvPr>
          <p:cNvSpPr/>
          <p:nvPr/>
        </p:nvSpPr>
        <p:spPr>
          <a:xfrm>
            <a:off x="10120909" y="3084829"/>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8" name="Rounded Rectangle 44">
            <a:extLst>
              <a:ext uri="{FF2B5EF4-FFF2-40B4-BE49-F238E27FC236}">
                <a16:creationId xmlns:a16="http://schemas.microsoft.com/office/drawing/2014/main" id="{02E046A6-56D1-F53B-C529-E4A4FE8AF9DB}"/>
              </a:ext>
            </a:extLst>
          </p:cNvPr>
          <p:cNvSpPr/>
          <p:nvPr/>
        </p:nvSpPr>
        <p:spPr>
          <a:xfrm>
            <a:off x="8537343" y="2924633"/>
            <a:ext cx="1196638" cy="8238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FaaS</a:t>
            </a:r>
          </a:p>
        </p:txBody>
      </p:sp>
      <p:cxnSp>
        <p:nvCxnSpPr>
          <p:cNvPr id="56" name="Connecteur droit avec flèche 55">
            <a:extLst>
              <a:ext uri="{FF2B5EF4-FFF2-40B4-BE49-F238E27FC236}">
                <a16:creationId xmlns:a16="http://schemas.microsoft.com/office/drawing/2014/main" id="{B75CC79A-8C1A-FB03-FD97-7EC0680DC7D7}"/>
              </a:ext>
            </a:extLst>
          </p:cNvPr>
          <p:cNvCxnSpPr>
            <a:cxnSpLocks/>
            <a:stCxn id="10" idx="1"/>
            <a:endCxn id="11" idx="3"/>
          </p:cNvCxnSpPr>
          <p:nvPr/>
        </p:nvCxnSpPr>
        <p:spPr>
          <a:xfrm flipH="1">
            <a:off x="1695108" y="3366148"/>
            <a:ext cx="337359" cy="720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CB17AFFE-33DA-75B8-EF05-004C8F0FA8CA}"/>
              </a:ext>
            </a:extLst>
          </p:cNvPr>
          <p:cNvCxnSpPr>
            <a:cxnSpLocks/>
            <a:stCxn id="18" idx="3"/>
            <a:endCxn id="12" idx="1"/>
          </p:cNvCxnSpPr>
          <p:nvPr/>
        </p:nvCxnSpPr>
        <p:spPr>
          <a:xfrm>
            <a:off x="9733981" y="3336575"/>
            <a:ext cx="38692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72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244111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10089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416392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2041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36075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1440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a:t>
            </a:r>
            <a:r>
              <a:rPr lang="en-US" sz="2000" dirty="0" err="1">
                <a:solidFill>
                  <a:schemeClr val="bg1">
                    <a:lumMod val="50000"/>
                  </a:schemeClr>
                </a:solidFill>
              </a:rPr>
              <a:t>Guillaule</a:t>
            </a:r>
            <a:r>
              <a:rPr lang="en-US" sz="2000" dirty="0">
                <a:solidFill>
                  <a:schemeClr val="bg1">
                    <a:lumMod val="50000"/>
                  </a:schemeClr>
                </a:solidFill>
              </a:rPr>
              <a:t> Chervet</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242887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a:t>
            </a:r>
          </a:p>
        </p:txBody>
      </p:sp>
    </p:spTree>
    <p:extLst>
      <p:ext uri="{BB962C8B-B14F-4D97-AF65-F5344CB8AC3E}">
        <p14:creationId xmlns:p14="http://schemas.microsoft.com/office/powerpoint/2010/main" val="1569333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09875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646521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85368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624245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3147234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240543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932FD944-CEC7-42F6-97DA-70CE80F81878}"/>
              </a:ext>
            </a:extLst>
          </p:cNvPr>
          <p:cNvSpPr txBox="1"/>
          <p:nvPr/>
        </p:nvSpPr>
        <p:spPr>
          <a:xfrm>
            <a:off x="574292" y="2130434"/>
            <a:ext cx="3039239" cy="3416320"/>
          </a:xfrm>
          <a:prstGeom prst="rect">
            <a:avLst/>
          </a:prstGeom>
          <a:noFill/>
        </p:spPr>
        <p:txBody>
          <a:bodyPr wrap="square">
            <a:spAutoFit/>
          </a:bodyPr>
          <a:lstStyle/>
          <a:p>
            <a:pPr marL="571500" indent="-571500">
              <a:buFont typeface="Arial" panose="020B0604020202020204" pitchFamily="34" charset="0"/>
              <a:buChar char="•"/>
            </a:pPr>
            <a:r>
              <a:rPr lang="fr-FR" sz="3600" dirty="0">
                <a:hlinkClick r:id="rId3"/>
              </a:rPr>
              <a:t>Dailyclean</a:t>
            </a:r>
            <a:endParaRPr lang="fr-FR" sz="3600" dirty="0"/>
          </a:p>
          <a:p>
            <a:pPr marL="571500" indent="-571500">
              <a:buFont typeface="Arial" panose="020B0604020202020204" pitchFamily="34" charset="0"/>
              <a:buChar char="•"/>
            </a:pPr>
            <a:endParaRPr lang="fr-FR" sz="3600" dirty="0"/>
          </a:p>
          <a:p>
            <a:pPr marL="571500" indent="-571500">
              <a:buFont typeface="Arial" panose="020B0604020202020204" pitchFamily="34" charset="0"/>
              <a:buChar char="•"/>
            </a:pPr>
            <a:r>
              <a:rPr lang="fr-FR" sz="3600" dirty="0">
                <a:hlinkClick r:id="rId4"/>
              </a:rPr>
              <a:t>Ecotag</a:t>
            </a:r>
            <a:r>
              <a:rPr lang="fr-FR" sz="3600" dirty="0"/>
              <a:t> </a:t>
            </a:r>
          </a:p>
          <a:p>
            <a:pPr marL="571500" indent="-571500">
              <a:buFont typeface="Arial" panose="020B0604020202020204" pitchFamily="34" charset="0"/>
              <a:buChar char="•"/>
            </a:pPr>
            <a:endParaRPr lang="fr-FR" sz="3600" dirty="0"/>
          </a:p>
          <a:p>
            <a:pPr marL="571500" indent="-571500">
              <a:buFont typeface="Arial" panose="020B0604020202020204" pitchFamily="34" charset="0"/>
              <a:buChar char="•"/>
            </a:pPr>
            <a:r>
              <a:rPr lang="fr-FR" sz="3600" dirty="0">
                <a:hlinkClick r:id="rId5"/>
              </a:rPr>
              <a:t>SlimFaaS</a:t>
            </a:r>
            <a:endParaRPr lang="fr-FR" sz="3600" dirty="0"/>
          </a:p>
          <a:p>
            <a:endParaRPr lang="fr-FR" sz="3600" dirty="0"/>
          </a:p>
        </p:txBody>
      </p:sp>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pic>
        <p:nvPicPr>
          <p:cNvPr id="5" name="Picture 4" descr="une porte ouverte vers un paradis terrestre">
            <a:extLst>
              <a:ext uri="{FF2B5EF4-FFF2-40B4-BE49-F238E27FC236}">
                <a16:creationId xmlns:a16="http://schemas.microsoft.com/office/drawing/2014/main" id="{90A37425-238F-7F48-9F23-95A6F75CE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2332" y="1455738"/>
            <a:ext cx="4765713" cy="476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1884357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7EBE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Guillaume Chervet</a:t>
            </a:r>
          </a:p>
        </p:txBody>
      </p:sp>
      <p:sp>
        <p:nvSpPr>
          <p:cNvPr id="4" name="Titre 1">
            <a:extLst>
              <a:ext uri="{FF2B5EF4-FFF2-40B4-BE49-F238E27FC236}">
                <a16:creationId xmlns:a16="http://schemas.microsoft.com/office/drawing/2014/main" id="{495A2FCB-1FAF-5608-3B6E-A76346ABA8A1}"/>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61889FF3-2579-9C9B-1C9C-65CB44A10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E3C527B-B518-0F00-F027-DAA0D6522205}"/>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7843734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7FE68F4D-1E19-D2BC-DA99-97C2F2BDEFE0}"/>
              </a:ext>
            </a:extLst>
          </p:cNvPr>
          <p:cNvSpPr txBox="1"/>
          <p:nvPr/>
        </p:nvSpPr>
        <p:spPr>
          <a:xfrm>
            <a:off x="2234901" y="436844"/>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7F207382-CA33-CE2C-6FE5-104A582CFBD8}"/>
              </a:ext>
            </a:extLst>
          </p:cNvPr>
          <p:cNvCxnSpPr/>
          <p:nvPr/>
        </p:nvCxnSpPr>
        <p:spPr>
          <a:xfrm flipH="1" flipV="1">
            <a:off x="2331842" y="978663"/>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4C5E38E-4165-C4B0-0F4C-827D99A96C77}"/>
              </a:ext>
            </a:extLst>
          </p:cNvPr>
          <p:cNvCxnSpPr/>
          <p:nvPr/>
        </p:nvCxnSpPr>
        <p:spPr>
          <a:xfrm flipH="1">
            <a:off x="2344718" y="985013"/>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C1EEC76E-9DB5-CCD0-87DD-B9C9A4E7A392}"/>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E7D14DBC-4114-25A6-E660-8714C04BE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4794FA9-4C3B-22FE-8AFB-D7DD165D60E7}"/>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422490669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5264366" y="2467212"/>
            <a:ext cx="4415211" cy="4137166"/>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
        <p:nvSpPr>
          <p:cNvPr id="3" name="Ellipse 2">
            <a:extLst>
              <a:ext uri="{FF2B5EF4-FFF2-40B4-BE49-F238E27FC236}">
                <a16:creationId xmlns:a16="http://schemas.microsoft.com/office/drawing/2014/main" id="{D3940FB0-E16A-E9EB-6162-F98CA569BB20}"/>
              </a:ext>
            </a:extLst>
          </p:cNvPr>
          <p:cNvSpPr/>
          <p:nvPr/>
        </p:nvSpPr>
        <p:spPr>
          <a:xfrm>
            <a:off x="7078507" y="3979379"/>
            <a:ext cx="2117745" cy="193150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Supervised</a:t>
            </a:r>
          </a:p>
        </p:txBody>
      </p:sp>
      <p:sp>
        <p:nvSpPr>
          <p:cNvPr id="11" name="ZoneTexte 10">
            <a:extLst>
              <a:ext uri="{FF2B5EF4-FFF2-40B4-BE49-F238E27FC236}">
                <a16:creationId xmlns:a16="http://schemas.microsoft.com/office/drawing/2014/main" id="{DC490FBE-ED7B-0355-17EE-132B2EFE0002}"/>
              </a:ext>
            </a:extLst>
          </p:cNvPr>
          <p:cNvSpPr txBox="1"/>
          <p:nvPr/>
        </p:nvSpPr>
        <p:spPr>
          <a:xfrm>
            <a:off x="5931574" y="3249398"/>
            <a:ext cx="3020379" cy="646331"/>
          </a:xfrm>
          <a:prstGeom prst="rect">
            <a:avLst/>
          </a:prstGeom>
          <a:noFill/>
        </p:spPr>
        <p:txBody>
          <a:bodyPr wrap="none" rtlCol="0">
            <a:spAutoFit/>
          </a:bodyPr>
          <a:lstStyle/>
          <a:p>
            <a:r>
              <a:rPr lang="en-US" sz="3600" dirty="0">
                <a:solidFill>
                  <a:schemeClr val="bg2"/>
                </a:solidFill>
              </a:rPr>
              <a:t>Deep Learning</a:t>
            </a:r>
          </a:p>
        </p:txBody>
      </p:sp>
    </p:spTree>
    <p:extLst>
      <p:ext uri="{BB962C8B-B14F-4D97-AF65-F5344CB8AC3E}">
        <p14:creationId xmlns:p14="http://schemas.microsoft.com/office/powerpoint/2010/main" val="23957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a:t>
            </a:r>
            <a:r>
              <a:rPr lang="en-US" sz="2000" dirty="0" err="1">
                <a:solidFill>
                  <a:schemeClr val="bg1">
                    <a:lumMod val="50000"/>
                  </a:schemeClr>
                </a:solidFill>
              </a:rPr>
              <a:t>Humaine</a:t>
            </a:r>
            <a:r>
              <a:rPr lang="en-US" sz="2000" dirty="0">
                <a:solidFill>
                  <a:schemeClr val="bg1">
                    <a:lumMod val="50000"/>
                  </a:schemeClr>
                </a:solidFill>
              </a:rPr>
              <a:t> – Guillaume Chervet</a:t>
            </a:r>
          </a:p>
        </p:txBody>
      </p:sp>
    </p:spTree>
    <p:extLst>
      <p:ext uri="{BB962C8B-B14F-4D97-AF65-F5344CB8AC3E}">
        <p14:creationId xmlns:p14="http://schemas.microsoft.com/office/powerpoint/2010/main" val="2057509269"/>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26866</TotalTime>
  <Words>8006</Words>
  <Application>Microsoft Office PowerPoint</Application>
  <PresentationFormat>Grand écran</PresentationFormat>
  <Paragraphs>724</Paragraphs>
  <Slides>67</Slides>
  <Notes>64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67</vt:i4>
      </vt:variant>
    </vt:vector>
  </HeadingPairs>
  <TitlesOfParts>
    <vt:vector size="75" baseType="lpstr">
      <vt:lpstr>Arial</vt:lpstr>
      <vt:lpstr>Calibri</vt:lpstr>
      <vt:lpstr>Century Gothic</vt:lpstr>
      <vt:lpstr>Courier New</vt:lpstr>
      <vt:lpstr>Franklin Gothic Book</vt:lpstr>
      <vt:lpstr>Franklin Gothic Medium</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Présentation PowerPoint</vt:lpstr>
      <vt:lpstr>Open Source</vt:lpstr>
      <vt:lpstr>Conclusion</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Guillaume Chervet</cp:lastModifiedBy>
  <cp:revision>1117</cp:revision>
  <dcterms:created xsi:type="dcterms:W3CDTF">2020-11-18T10:41:47Z</dcterms:created>
  <dcterms:modified xsi:type="dcterms:W3CDTF">2023-10-21T14:03:56Z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2023-04-06T14:28:52Z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dd3d3399-2bb6-4c22-988e-9a46251d2e66</vt:lpwstr>
  </property>
  <property fmtid="{D5CDD505-2E9C-101B-9397-08002B2CF9AE}" pid="9" name="MSIP_Label_65722654-0696-4b8f-bb0e-68bcd3f909d4_ContentBits">
    <vt:lpwstr>3</vt:lpwstr>
  </property>
</Properties>
</file>